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1" r:id="rId2"/>
    <p:sldId id="317" r:id="rId3"/>
    <p:sldId id="262" r:id="rId4"/>
    <p:sldId id="318" r:id="rId5"/>
    <p:sldId id="319" r:id="rId6"/>
    <p:sldId id="320" r:id="rId7"/>
    <p:sldId id="322" r:id="rId8"/>
    <p:sldId id="323" r:id="rId9"/>
    <p:sldId id="321" r:id="rId10"/>
    <p:sldId id="326" r:id="rId11"/>
    <p:sldId id="324" r:id="rId12"/>
    <p:sldId id="325" r:id="rId13"/>
    <p:sldId id="328" r:id="rId14"/>
    <p:sldId id="329" r:id="rId15"/>
    <p:sldId id="327" r:id="rId16"/>
    <p:sldId id="330" r:id="rId17"/>
    <p:sldId id="331" r:id="rId18"/>
    <p:sldId id="332" r:id="rId19"/>
    <p:sldId id="333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메이플스토리" panose="02000800000000000000" pitchFamily="2" charset="-127"/>
      <p:bold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DB5C7-4DD3-49BB-B520-245150566304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1420-6B16-4B54-BF4D-B4C9389982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48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oauth2/authorize?client_id=1335640889401282671&amp;permissions=8&amp;integration_type=0&amp;scope=bo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30335" y="1387546"/>
            <a:ext cx="4873752" cy="1097280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rPr lang="en-US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Back Ground</a:t>
            </a:r>
            <a:endParaRPr sz="3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2406332" y="5457371"/>
            <a:ext cx="7379337" cy="731520"/>
          </a:xfrm>
          <a:prstGeom prst="roundRect">
            <a:avLst/>
          </a:prstGeom>
          <a:solidFill>
            <a:srgbClr val="5865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 플레이</a:t>
            </a:r>
            <a:endParaRPr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3BBCFBDD-5D2B-83E0-2F9B-EA1DBDFF1E5E}"/>
              </a:ext>
            </a:extLst>
          </p:cNvPr>
          <p:cNvSpPr/>
          <p:nvPr/>
        </p:nvSpPr>
        <p:spPr>
          <a:xfrm>
            <a:off x="5749159" y="3115646"/>
            <a:ext cx="4036509" cy="2177368"/>
          </a:xfrm>
          <a:prstGeom prst="round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rPr 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2024 Indie Dev </a:t>
            </a:r>
            <a:r>
              <a:rPr lang="en-US" sz="2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Gallery</a:t>
            </a:r>
            <a:r>
              <a:rPr lang="en-US" altLang="ko-KR" sz="2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Summer</a:t>
            </a:r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게임잼</a:t>
            </a:r>
            <a:r>
              <a:rPr lang="ko-KR" alt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우수상</a:t>
            </a:r>
            <a:endParaRPr sz="2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74e9f676c0841af223ed83ec379c7068087446374204432063cfaaf39f6ba13a0bb1f68306bbe80b0b5a721bba5ffa06d48ac0">
            <a:extLst>
              <a:ext uri="{FF2B5EF4-FFF2-40B4-BE49-F238E27FC236}">
                <a16:creationId xmlns:a16="http://schemas.microsoft.com/office/drawing/2014/main" id="{CA4B75EC-8556-B9C0-0A69-7EA313DB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366" y="3115645"/>
            <a:ext cx="3110525" cy="217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DC241-B952-8A98-CB56-E9ECCBEB9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83E26B1-D5FD-A4F0-4823-46721AF64476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434E23-D023-BE14-7AAB-2386DCDCC4CF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2C838-3F2E-E1F6-6E80-735CF293F60F}"/>
              </a:ext>
            </a:extLst>
          </p:cNvPr>
          <p:cNvSpPr txBox="1"/>
          <p:nvPr/>
        </p:nvSpPr>
        <p:spPr>
          <a:xfrm>
            <a:off x="98180" y="439097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혼란을 주기위한 트릭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3C54F-2853-8E57-334D-6F2D67CB0597}"/>
              </a:ext>
            </a:extLst>
          </p:cNvPr>
          <p:cNvSpPr txBox="1"/>
          <p:nvPr/>
        </p:nvSpPr>
        <p:spPr>
          <a:xfrm>
            <a:off x="4940635" y="1379195"/>
            <a:ext cx="5929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가짜 플레이어 이미지를 사용해 튜토리얼 안내를 만들어서 무의식에 내가 조종하는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케릭터가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가짜 플레이어 인 것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처럼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생각하도록 유도하였습니다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644132-C5CE-4B9C-C444-0B8811A83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3" y="1654764"/>
            <a:ext cx="2128213" cy="12464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58FFD7-E1C9-05F9-DDF9-12D78EF8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52" y="1330905"/>
            <a:ext cx="1469610" cy="18941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2B9634E-6EA7-59D3-6B34-5612C62DF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1" y="3429000"/>
            <a:ext cx="4125794" cy="17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3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47330-83F7-052C-927A-0D9218A1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7EA6493-0430-361A-1311-EA258900F4AD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5D20BA-A5FE-AC73-E836-3767AE7FE735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9E373-C7E1-F7E1-3600-AF1E3B735E46}"/>
              </a:ext>
            </a:extLst>
          </p:cNvPr>
          <p:cNvSpPr txBox="1"/>
          <p:nvPr/>
        </p:nvSpPr>
        <p:spPr>
          <a:xfrm>
            <a:off x="98180" y="439097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혼란을 주기위한 트릭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8FB2D-8C5D-4909-1FC4-3B6E02A5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" y="1679351"/>
            <a:ext cx="4924425" cy="3924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317D8-A850-1948-F9E2-FD7BED47D558}"/>
              </a:ext>
            </a:extLst>
          </p:cNvPr>
          <p:cNvSpPr txBox="1"/>
          <p:nvPr/>
        </p:nvSpPr>
        <p:spPr>
          <a:xfrm>
            <a:off x="6003659" y="1739804"/>
            <a:ext cx="54714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Stage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시작할때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좌측 구석에서 </a:t>
            </a:r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걷는 효과음과 함께 가짜 플레이어가 튀어나옵니다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순간적으로 내가 컨트롤 해야 할 캐릭터가 가짜 플레이어인 것처럼 착각하게 만드는 것을 목표하였고</a:t>
            </a:r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실제로 저 또한 스테이지를 테스트 하며 여러 번 트릭에 당했습니다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73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F421B-2BE4-5E4A-5A94-1842C5372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83180AA-78AD-045C-98C0-084966E37D81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58F3E3-9354-D310-83F2-0635BD3946AD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3C407-5528-00DC-3E75-183BD3D76067}"/>
              </a:ext>
            </a:extLst>
          </p:cNvPr>
          <p:cNvSpPr txBox="1"/>
          <p:nvPr/>
        </p:nvSpPr>
        <p:spPr>
          <a:xfrm>
            <a:off x="98180" y="439097"/>
            <a:ext cx="6785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 </a:t>
            </a:r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스테이지 마다 새로운 </a:t>
            </a:r>
            <a:r>
              <a:rPr lang="ko-KR" altLang="en-US" sz="44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기믹</a:t>
            </a:r>
            <a:endParaRPr lang="ko-KR" altLang="en-US" sz="4400" b="1" dirty="0">
              <a:solidFill>
                <a:schemeClr val="accent6">
                  <a:lumMod val="40000"/>
                  <a:lumOff val="6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FD76D-F0AE-906C-7150-22A12A3A6E0F}"/>
              </a:ext>
            </a:extLst>
          </p:cNvPr>
          <p:cNvSpPr txBox="1"/>
          <p:nvPr/>
        </p:nvSpPr>
        <p:spPr>
          <a:xfrm>
            <a:off x="3360290" y="5048663"/>
            <a:ext cx="5471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10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스테이지 마다 짧은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개그성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만담을 집어넣어</a:t>
            </a:r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앞으로 새로운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기믹이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등장 할 것을 예고 하였습니다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214011-77E6-F0F1-A568-7F7EB0C6E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68" y="1301505"/>
            <a:ext cx="6049663" cy="33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54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F5AC7-AFD2-87DD-8D01-3311948C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A9A092-2D86-1859-A953-83ECD34BFEF3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796E45-8A8B-B166-D00B-9900B0445AE1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8FE39-862C-0095-98B2-49FEA1F07C23}"/>
              </a:ext>
            </a:extLst>
          </p:cNvPr>
          <p:cNvSpPr txBox="1"/>
          <p:nvPr/>
        </p:nvSpPr>
        <p:spPr>
          <a:xfrm>
            <a:off x="98180" y="439097"/>
            <a:ext cx="6785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기믹들</a:t>
            </a:r>
            <a:endParaRPr lang="ko-KR" altLang="en-US" sz="4400" b="1" dirty="0">
              <a:solidFill>
                <a:schemeClr val="accent6">
                  <a:lumMod val="40000"/>
                  <a:lumOff val="60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29F15-334F-7834-9A77-CFE1572FF4D1}"/>
              </a:ext>
            </a:extLst>
          </p:cNvPr>
          <p:cNvSpPr txBox="1"/>
          <p:nvPr/>
        </p:nvSpPr>
        <p:spPr>
          <a:xfrm>
            <a:off x="3868327" y="1993862"/>
            <a:ext cx="58803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일반적인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플랫포머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게임에서 자주 볼 수 있는 점프횟수 추가 입니다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일반적인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플랫포머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게임에서 자주 볼 수 있는 밟으면 부서지는 블록 입니다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배경처럼 플레이어를 따라다니는 가짜 블록들 입니다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FA5621-BECF-D792-B0C5-99CAF1178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38" y="1457787"/>
            <a:ext cx="1170262" cy="1170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AB02CB-0ADF-38E3-472C-A1B0BFA89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19" y="2756722"/>
            <a:ext cx="1198809" cy="11988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DC0A35-714E-3F77-648B-1E097235B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19" y="4256780"/>
            <a:ext cx="1198809" cy="119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80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6610B-F52C-2AB0-EDDD-187935BA1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853339-E2BE-1BE9-FF79-3D5F121D05DD}"/>
              </a:ext>
            </a:extLst>
          </p:cNvPr>
          <p:cNvSpPr/>
          <p:nvPr/>
        </p:nvSpPr>
        <p:spPr>
          <a:xfrm>
            <a:off x="1588" y="6744494"/>
            <a:ext cx="12188825" cy="11261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AA8B6E-1DD5-4513-A0DC-D84A06E1AD6F}"/>
              </a:ext>
            </a:extLst>
          </p:cNvPr>
          <p:cNvSpPr/>
          <p:nvPr/>
        </p:nvSpPr>
        <p:spPr>
          <a:xfrm>
            <a:off x="1589" y="0"/>
            <a:ext cx="12188825" cy="11261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2010BD-296A-FDBF-137B-7BA9E562F02A}"/>
              </a:ext>
            </a:extLst>
          </p:cNvPr>
          <p:cNvGrpSpPr/>
          <p:nvPr/>
        </p:nvGrpSpPr>
        <p:grpSpPr>
          <a:xfrm>
            <a:off x="4481703" y="2767630"/>
            <a:ext cx="3228592" cy="1323439"/>
            <a:chOff x="3424335" y="2957191"/>
            <a:chExt cx="3229433" cy="13237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8871D5-9E98-A634-7638-09009740756C}"/>
                </a:ext>
              </a:extLst>
            </p:cNvPr>
            <p:cNvSpPr txBox="1"/>
            <p:nvPr/>
          </p:nvSpPr>
          <p:spPr>
            <a:xfrm>
              <a:off x="3424335" y="2957191"/>
              <a:ext cx="1502228" cy="132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spc="-15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  <a:cs typeface="맑은 고딕 Semilight" panose="020B0502040204020203" pitchFamily="50" charset="-127"/>
                </a:rPr>
                <a:t>02</a:t>
              </a:r>
              <a:endParaRPr lang="ko-KR" altLang="en-US" sz="8000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12AD9C-C8EE-6127-95E7-DD72C7FAA74C}"/>
                </a:ext>
              </a:extLst>
            </p:cNvPr>
            <p:cNvSpPr txBox="1"/>
            <p:nvPr/>
          </p:nvSpPr>
          <p:spPr>
            <a:xfrm>
              <a:off x="4926563" y="3018922"/>
              <a:ext cx="1727205" cy="120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198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구현</a:t>
              </a:r>
              <a:endParaRPr lang="en-US" altLang="ko-KR" sz="7198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526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DBF7-A2DD-A7FC-EC6F-3D17C5688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ADEC6F-7EE8-87FA-3898-04BC1D971682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CDB4E3-FA79-7431-F5FA-BE842C7166BC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CDC71-334B-748F-E96B-56075AC958B4}"/>
              </a:ext>
            </a:extLst>
          </p:cNvPr>
          <p:cNvSpPr txBox="1"/>
          <p:nvPr/>
        </p:nvSpPr>
        <p:spPr>
          <a:xfrm>
            <a:off x="98180" y="439097"/>
            <a:ext cx="6785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8D9BE-E950-2696-5A27-7AC8D9E8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1" y="1249350"/>
            <a:ext cx="2394920" cy="37066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1D65E1-53FA-1724-59CA-F21746813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10" y="1265678"/>
            <a:ext cx="2362262" cy="3674025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C85E698-76D1-612A-AE90-A8DF389CD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861" y="1272460"/>
            <a:ext cx="5834931" cy="1938992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player_ask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instance_create_layer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room_width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,room_height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"Instances"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,obj_player_mask);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mask_x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player_mask.x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mask_y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player_mask.y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instance_exists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player_mask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player_mask.x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mask_x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player_mask.y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mask_y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C2457-19D5-564E-E716-111CFA17AF39}"/>
              </a:ext>
            </a:extLst>
          </p:cNvPr>
          <p:cNvSpPr txBox="1"/>
          <p:nvPr/>
        </p:nvSpPr>
        <p:spPr>
          <a:xfrm>
            <a:off x="5342861" y="3429000"/>
            <a:ext cx="58803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플레이어는 플레이어의 히트박스와 플레이어 마스크 두개의 오브젝트로 구현됩니다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마스크는 항상 플레이어의 좌표를 따라다니며 자신이 플레이어 인척 연기합니다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플레이어에게 필요한 이동 등의 로직은 </a:t>
            </a:r>
            <a:r>
              <a:rPr lang="en-US" altLang="ko-KR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obj_real_player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 수행합니다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625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EF722-179E-882C-89CC-14E55B51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0ABF-3569-3275-E0E5-7D124CED0983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7CF204-000B-4A3E-A346-C60260EA8B7A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0FDC0-85CA-77D0-9A65-587EE9A37027}"/>
              </a:ext>
            </a:extLst>
          </p:cNvPr>
          <p:cNvSpPr txBox="1"/>
          <p:nvPr/>
        </p:nvSpPr>
        <p:spPr>
          <a:xfrm>
            <a:off x="98180" y="439097"/>
            <a:ext cx="6785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유저 친화적 컨트롤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3E3AB8-9173-6C29-E170-ED60932F7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742" y="1206031"/>
            <a:ext cx="4000501" cy="3185487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nearest_wall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instance_nearest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x,y,obj_ground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point_distance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(x,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,_nearest_wall.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nearest_wall.y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hold_wall_time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hold_wall_time_max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hold_wall_time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wall_jump_rebound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wall_jump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keyboard_check_pressed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))){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jump_count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audio_play_sound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(snd_jump,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vspeed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jump_rate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hspeed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wall_jump_rebound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wall_jump_rebound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out_of_control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hold_wall_time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jump_count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out_of_control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control_recovery_time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9E1D1-C5FC-41B2-A663-9B241C022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42" y="1200588"/>
            <a:ext cx="4000501" cy="4068098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h_input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out_of_control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hspeed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player_speed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h_input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control_recovery_time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out_of_control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control_recovery_time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out_of_control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hspeed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place_meeting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y,obj_ground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gravity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vspeed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instance_place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x,y,obj_ground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target.bbox_top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target.bbox_bottom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target.bbox_top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target.bbox_top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sprite_height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out_of_control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jump_count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target.bbox_bottom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sprite_height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gravity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gravity_rate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vspeed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gravity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gravity_rate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6EB3C-C80F-2CEA-98C9-E91260C4190C}"/>
              </a:ext>
            </a:extLst>
          </p:cNvPr>
          <p:cNvSpPr txBox="1"/>
          <p:nvPr/>
        </p:nvSpPr>
        <p:spPr>
          <a:xfrm>
            <a:off x="4370405" y="4588992"/>
            <a:ext cx="5880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플레이어가 벽 점프를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할때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좀더 매끄러운 조작을 위해서</a:t>
            </a:r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20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스탭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대략 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0.3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초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간 플레이어가 벽을 붙잡고 있도록 설계 하였습니다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4123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4DF61-EB68-8D7A-8907-DBD38C23E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ADE887-70C5-167C-D16E-0595E97B44DE}"/>
              </a:ext>
            </a:extLst>
          </p:cNvPr>
          <p:cNvSpPr/>
          <p:nvPr/>
        </p:nvSpPr>
        <p:spPr>
          <a:xfrm>
            <a:off x="0" y="0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BC24B-64AD-026E-47E6-199151629A65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8012A-677C-B985-A752-F9DD065C8E70}"/>
              </a:ext>
            </a:extLst>
          </p:cNvPr>
          <p:cNvSpPr txBox="1"/>
          <p:nvPr/>
        </p:nvSpPr>
        <p:spPr>
          <a:xfrm>
            <a:off x="98180" y="439097"/>
            <a:ext cx="6785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대화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8FF67-7491-012B-B180-91DE75F39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0" y="1208538"/>
            <a:ext cx="2324161" cy="353250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B8AA9F6-7364-6DA0-BBAF-23BE81506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666" y="1208538"/>
            <a:ext cx="3538511" cy="3923693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is_dead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str_buffer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ds_queue_create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alarm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str_buffer_create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string_length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ds_queue_enqueue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str_buffer,string_char_at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str_clear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Alarm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]::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is_dead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str_buffer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ds_queue_create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alarm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str_buffer_create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string_length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ds_queue_enqueue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str_buffer,string_char_at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str_clear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4FD9EC-C524-8E09-9677-6653D2FC7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569" y="1208538"/>
            <a:ext cx="4360972" cy="2062696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draw_set_alpha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image_alpha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draw_sprite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(spr_speechbubble_L,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string_width(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string_width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string_width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draw_sprite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(spr_speechbubble,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_i,y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draw_sprite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(spr_speechbubble_R,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string_width(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draw_set_font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(fnt_GCJ_8);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draw_set_halign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fa_center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draw_set_valign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fa_middle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draw_set_color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c_gray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,y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draw_set_color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c_black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(x,y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draw_set_alpha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6B8F9-9CCE-A9AE-C659-C54651D5B975}"/>
              </a:ext>
            </a:extLst>
          </p:cNvPr>
          <p:cNvSpPr txBox="1"/>
          <p:nvPr/>
        </p:nvSpPr>
        <p:spPr>
          <a:xfrm>
            <a:off x="6306552" y="3429000"/>
            <a:ext cx="5880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말풍선은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입력받은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String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을 큐에 한글자씩 삽입합니다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Alarm[0]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는 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5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스탭마다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반복하며 큐가 빌 때까지 문자를 하나씩 삽입합니다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Draw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에선 그렇게 늘어난 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str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크기에 맞춰 말풍선의 크기를 늘립니다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78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259F5-20BA-C636-ECE8-1CEB70CAF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7E184B2-F9E9-EB7F-71E7-C7B10F6A5183}"/>
              </a:ext>
            </a:extLst>
          </p:cNvPr>
          <p:cNvSpPr/>
          <p:nvPr/>
        </p:nvSpPr>
        <p:spPr>
          <a:xfrm>
            <a:off x="0" y="0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7AC768-7009-6B1C-0D26-CB9C86DD8454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01911-D8C5-11D5-3B6E-2A5063E8CBB9}"/>
              </a:ext>
            </a:extLst>
          </p:cNvPr>
          <p:cNvSpPr txBox="1"/>
          <p:nvPr/>
        </p:nvSpPr>
        <p:spPr>
          <a:xfrm>
            <a:off x="98180" y="439097"/>
            <a:ext cx="6785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기믹</a:t>
            </a:r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– </a:t>
            </a:r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가짜 지형</a:t>
            </a:r>
          </a:p>
        </p:txBody>
      </p:sp>
      <p:sp>
        <p:nvSpPr>
          <p:cNvPr id="4" name="AutoShape 4" descr="viewimage.php?id=24b3d42fe0d539ab6b&amp;no=24b0d769e1d32ca73ce980fa11d028318bcc964a2550adfe9a320f1577eddb98682963e778e006339035bc24f373bae5e43c62e0159df89e24796f61988f71adcf">
            <a:extLst>
              <a:ext uri="{FF2B5EF4-FFF2-40B4-BE49-F238E27FC236}">
                <a16:creationId xmlns:a16="http://schemas.microsoft.com/office/drawing/2014/main" id="{EEC8F2A2-5DE6-1FC2-3D35-F5F1D4E4F0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825F9-380C-5C7C-53B4-323D28DF66DA}"/>
              </a:ext>
            </a:extLst>
          </p:cNvPr>
          <p:cNvSpPr txBox="1"/>
          <p:nvPr/>
        </p:nvSpPr>
        <p:spPr>
          <a:xfrm>
            <a:off x="0" y="5095464"/>
            <a:ext cx="12188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배경이 사실은 플레이어다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라는 생각에서 출발해</a:t>
            </a:r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지형지물도 사실은 플레이어다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 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라는 컨셉의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기믹입니다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Stage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시작할때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가시나 벽 처럼 자신을 속이지만 사실 플레이어의 움직임과 함께 움직이는 배경 입니다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F8B42B-57A9-B3AC-4307-20B40C795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84" y="1208538"/>
            <a:ext cx="6785578" cy="38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5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3AECA-F90F-0785-59A9-847BEB934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9A293A7-75B3-F4D6-5D3C-97A3C05684C7}"/>
              </a:ext>
            </a:extLst>
          </p:cNvPr>
          <p:cNvSpPr/>
          <p:nvPr/>
        </p:nvSpPr>
        <p:spPr>
          <a:xfrm>
            <a:off x="0" y="4483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FE628C-0FA2-4ADB-9376-87658ED6982F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F0683-7955-0B53-2AC8-8AF9637B7BCD}"/>
              </a:ext>
            </a:extLst>
          </p:cNvPr>
          <p:cNvSpPr txBox="1"/>
          <p:nvPr/>
        </p:nvSpPr>
        <p:spPr>
          <a:xfrm>
            <a:off x="98180" y="439097"/>
            <a:ext cx="6785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기믹</a:t>
            </a:r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– </a:t>
            </a:r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가짜 지형</a:t>
            </a:r>
          </a:p>
        </p:txBody>
      </p:sp>
      <p:sp>
        <p:nvSpPr>
          <p:cNvPr id="4" name="AutoShape 4" descr="viewimage.php?id=24b3d42fe0d539ab6b&amp;no=24b0d769e1d32ca73ce980fa11d028318bcc964a2550adfe9a320f1577eddb98682963e778e006339035bc24f373bae5e43c62e0159df89e24796f61988f71adcf">
            <a:extLst>
              <a:ext uri="{FF2B5EF4-FFF2-40B4-BE49-F238E27FC236}">
                <a16:creationId xmlns:a16="http://schemas.microsoft.com/office/drawing/2014/main" id="{BAA01041-72D0-F791-16AE-0505430106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E98CC7-0BAB-0CD4-5FE5-1A1B200D1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5" y="1345957"/>
            <a:ext cx="2264288" cy="358693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EA20FC8-08BF-7165-9775-99E3BD5DB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488" y="1366052"/>
            <a:ext cx="4224270" cy="1661993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ds_list_add(obj_player.fake_grounds,id);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mask_x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obj_player.x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mask_y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obj_player.y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(global.stage_number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sprite_index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spr_ground1;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(global.stage_number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global.stage_number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sprite_index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spr_ground2;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(global.stage_number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global.stage_number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sprite_index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spr_ground3;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(global.stage_number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global.stage_number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sprite_index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spr_ground4;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3EB5C81-222C-6495-113E-73719FCBD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084" y="1380146"/>
            <a:ext cx="3470856" cy="969496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ds_list_empty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fake_grounds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ds_list_size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fake_grounds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fake_grounds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fake_grounds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mask_x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fake_grounds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fake_grounds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mask_y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7EBCD-2C3A-CB38-4CA0-EEC8EBAB1A0E}"/>
              </a:ext>
            </a:extLst>
          </p:cNvPr>
          <p:cNvSpPr txBox="1"/>
          <p:nvPr/>
        </p:nvSpPr>
        <p:spPr>
          <a:xfrm>
            <a:off x="2591873" y="3110481"/>
            <a:ext cx="4359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가짜 지형은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생성될때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플레이어의 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List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 등록됩니다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2526B-D3B9-9461-A017-7B4D8039278B}"/>
              </a:ext>
            </a:extLst>
          </p:cNvPr>
          <p:cNvSpPr txBox="1"/>
          <p:nvPr/>
        </p:nvSpPr>
        <p:spPr>
          <a:xfrm>
            <a:off x="7226121" y="2431539"/>
            <a:ext cx="4359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플레이어는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움직일때마다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가짜 땅들의 위치를 같이 최신화 해 줍니다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4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88" y="6744494"/>
            <a:ext cx="12188825" cy="11261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1589" y="0"/>
            <a:ext cx="12188825" cy="11261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BAB415-80A5-4076-9154-DFA0324063E3}"/>
              </a:ext>
            </a:extLst>
          </p:cNvPr>
          <p:cNvGrpSpPr/>
          <p:nvPr/>
        </p:nvGrpSpPr>
        <p:grpSpPr>
          <a:xfrm>
            <a:off x="4481703" y="2767630"/>
            <a:ext cx="3292712" cy="1323439"/>
            <a:chOff x="3424335" y="2957191"/>
            <a:chExt cx="3293569" cy="1323784"/>
          </a:xfrm>
        </p:grpSpPr>
        <p:sp>
          <p:nvSpPr>
            <p:cNvPr id="7" name="TextBox 6"/>
            <p:cNvSpPr txBox="1"/>
            <p:nvPr/>
          </p:nvSpPr>
          <p:spPr>
            <a:xfrm>
              <a:off x="3424335" y="2957191"/>
              <a:ext cx="1502228" cy="132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spc="-15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  <a:cs typeface="맑은 고딕 Semilight" panose="020B0502040204020203" pitchFamily="50" charset="-127"/>
                </a:rPr>
                <a:t>01</a:t>
              </a:r>
              <a:endParaRPr lang="ko-KR" altLang="en-US" sz="8000" spc="-150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7DCBB3-EBF0-441D-9166-9E8DB9929B76}"/>
                </a:ext>
              </a:extLst>
            </p:cNvPr>
            <p:cNvSpPr txBox="1"/>
            <p:nvPr/>
          </p:nvSpPr>
          <p:spPr>
            <a:xfrm>
              <a:off x="4926563" y="3018922"/>
              <a:ext cx="1791341" cy="120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198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기획</a:t>
              </a:r>
              <a:endParaRPr lang="en-US" altLang="ko-KR" sz="7198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36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D8A52-8D18-B69C-19EA-28CAC534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A8BEF9A-479E-DC54-96A7-FF009594E912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FCFD0D-A1B1-EA07-7C04-44066F640D1C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5148D-8E22-EF64-D644-D61C87D0A3B9}"/>
              </a:ext>
            </a:extLst>
          </p:cNvPr>
          <p:cNvSpPr txBox="1"/>
          <p:nvPr/>
        </p:nvSpPr>
        <p:spPr>
          <a:xfrm>
            <a:off x="98180" y="439097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31859-6661-9683-5E19-50C7CCE0A212}"/>
              </a:ext>
            </a:extLst>
          </p:cNvPr>
          <p:cNvSpPr txBox="1"/>
          <p:nvPr/>
        </p:nvSpPr>
        <p:spPr>
          <a:xfrm>
            <a:off x="1183810" y="2738213"/>
            <a:ext cx="98243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주제 </a:t>
            </a:r>
            <a:r>
              <a:rPr lang="en-US" altLang="ko-KR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: “</a:t>
            </a:r>
            <a:r>
              <a:rPr lang="ko-KR" altLang="en-US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한번도 보지 못한 참신한 게임</a:t>
            </a:r>
            <a:r>
              <a:rPr lang="en-US" altLang="ko-KR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”</a:t>
            </a:r>
          </a:p>
          <a:p>
            <a:pPr algn="ctr"/>
            <a:endParaRPr lang="en-US" altLang="ko-KR" sz="3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플레이어가 아니라 배경이 움직이는 </a:t>
            </a:r>
            <a:r>
              <a:rPr lang="ko-KR" altLang="en-US" sz="32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플랫포머</a:t>
            </a:r>
            <a:r>
              <a:rPr lang="ko-KR" altLang="en-US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게임은 어떨까</a:t>
            </a:r>
            <a:r>
              <a:rPr lang="en-US" altLang="ko-KR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?</a:t>
            </a:r>
          </a:p>
          <a:p>
            <a:pPr algn="ctr"/>
            <a:r>
              <a:rPr lang="ko-KR" altLang="en-US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하는 생각으로 제작을 시작 하였습니다</a:t>
            </a:r>
            <a:r>
              <a:rPr lang="en-US" altLang="ko-KR" sz="32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en-US" altLang="ko-KR" sz="3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3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sz="4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sz="4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endParaRPr lang="en-US" altLang="ko-KR" sz="4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7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C91BF-A5DC-1810-0BD5-63AE66C6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BDC40C-44FB-A69C-CAFB-0F59016BAE02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A1278A-A03E-A8EC-71E4-3240B4012E73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13B2A-165E-4BB2-8321-F6C112C66F71}"/>
              </a:ext>
            </a:extLst>
          </p:cNvPr>
          <p:cNvSpPr txBox="1"/>
          <p:nvPr/>
        </p:nvSpPr>
        <p:spPr>
          <a:xfrm>
            <a:off x="98180" y="439097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엔진 </a:t>
            </a:r>
            <a:r>
              <a:rPr lang="en-US" altLang="ko-KR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&amp; </a:t>
            </a:r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20052-84A2-03C2-D615-009CE4776881}"/>
              </a:ext>
            </a:extLst>
          </p:cNvPr>
          <p:cNvSpPr txBox="1"/>
          <p:nvPr/>
        </p:nvSpPr>
        <p:spPr>
          <a:xfrm>
            <a:off x="3317409" y="1200062"/>
            <a:ext cx="877641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게임메이커</a:t>
            </a:r>
            <a:r>
              <a:rPr lang="en-US" altLang="ko-KR" sz="32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</a:t>
            </a:r>
          </a:p>
          <a:p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1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주일의 짧은 과제시간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2D </a:t>
            </a:r>
            <a:r>
              <a:rPr lang="ko-KR" altLang="en-US" sz="28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플렛포머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라는 장르를 고려하여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사용에 익숙하고 </a:t>
            </a:r>
            <a:r>
              <a:rPr lang="en-US" altLang="ko-KR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2D</a:t>
            </a:r>
            <a:r>
              <a:rPr lang="ko-KR" altLang="en-US" sz="28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게임에 강점을 가지는 게임메이커 엔진을 선정</a:t>
            </a:r>
            <a:endParaRPr lang="en-US" altLang="ko-KR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6" name="Picture 2" descr="게임메이커 스튜디오 2 공식 튜토리얼 - THE OBJECT EDITOR">
            <a:extLst>
              <a:ext uri="{FF2B5EF4-FFF2-40B4-BE49-F238E27FC236}">
                <a16:creationId xmlns:a16="http://schemas.microsoft.com/office/drawing/2014/main" id="{7099A7B4-55C2-DCC6-37C9-1B2DDC0A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72" y="1200062"/>
            <a:ext cx="1990314" cy="19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E30995-2C3C-97BB-FD68-52DE199C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46" y="4146375"/>
            <a:ext cx="2383140" cy="199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CCC2C-13B9-D6F7-0033-424D5D3B62D3}"/>
              </a:ext>
            </a:extLst>
          </p:cNvPr>
          <p:cNvSpPr txBox="1"/>
          <p:nvPr/>
        </p:nvSpPr>
        <p:spPr>
          <a:xfrm>
            <a:off x="3317409" y="4146375"/>
            <a:ext cx="8259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장르</a:t>
            </a:r>
            <a:endParaRPr lang="en-US" altLang="ko-KR" sz="32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32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2D </a:t>
            </a:r>
            <a:r>
              <a:rPr lang="ko-KR" altLang="en-US" sz="32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플랫포머</a:t>
            </a:r>
            <a:r>
              <a:rPr lang="ko-KR" altLang="en-US" sz="32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퍼즐</a:t>
            </a:r>
            <a:r>
              <a:rPr lang="en-US" altLang="ko-KR" sz="32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/</a:t>
            </a:r>
            <a:r>
              <a:rPr lang="ko-KR" altLang="en-US" sz="32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추리</a:t>
            </a:r>
            <a:endParaRPr lang="en-US" altLang="ko-KR" sz="28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50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64F04-A756-F806-FF76-F865EEA9D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F54B2E2-794F-1DE8-FE2A-7DB67DF422D2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7A1E84-B822-64C0-7FBC-8CEB76A1B93A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99680-71BA-3B94-9824-1169E6A177BE}"/>
              </a:ext>
            </a:extLst>
          </p:cNvPr>
          <p:cNvSpPr txBox="1"/>
          <p:nvPr/>
        </p:nvSpPr>
        <p:spPr>
          <a:xfrm>
            <a:off x="98180" y="439097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핵심 메카닉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45BECD-8259-A3F3-6E53-0215C1828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87" y="1249350"/>
            <a:ext cx="9305426" cy="502186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1A15DB-C979-AF67-0F7F-23F32C36190F}"/>
              </a:ext>
            </a:extLst>
          </p:cNvPr>
          <p:cNvSpPr/>
          <p:nvPr/>
        </p:nvSpPr>
        <p:spPr>
          <a:xfrm>
            <a:off x="1541947" y="4739753"/>
            <a:ext cx="977461" cy="10094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83B6091-AADB-1731-0754-BC7E7CD61252}"/>
              </a:ext>
            </a:extLst>
          </p:cNvPr>
          <p:cNvSpPr/>
          <p:nvPr/>
        </p:nvSpPr>
        <p:spPr>
          <a:xfrm>
            <a:off x="5118539" y="4729242"/>
            <a:ext cx="977461" cy="1009405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B64602-CC83-1E3B-DB5E-99CAC4C37D92}"/>
              </a:ext>
            </a:extLst>
          </p:cNvPr>
          <p:cNvSpPr txBox="1"/>
          <p:nvPr/>
        </p:nvSpPr>
        <p:spPr>
          <a:xfrm>
            <a:off x="1359821" y="4285821"/>
            <a:ext cx="247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highlight>
                  <a:srgbClr val="FF0000"/>
                </a:highlight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가짜 플레이어의 위치</a:t>
            </a:r>
            <a:endParaRPr lang="en-US" altLang="ko-KR" sz="2000" dirty="0">
              <a:solidFill>
                <a:schemeClr val="bg1"/>
              </a:solidFill>
              <a:highlight>
                <a:srgbClr val="FF0000"/>
              </a:highligh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3DB39F-DE3B-DC3B-4A53-E434687EAA8E}"/>
              </a:ext>
            </a:extLst>
          </p:cNvPr>
          <p:cNvSpPr txBox="1"/>
          <p:nvPr/>
        </p:nvSpPr>
        <p:spPr>
          <a:xfrm>
            <a:off x="4609590" y="4308726"/>
            <a:ext cx="247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highlight>
                  <a:srgbClr val="0000FF"/>
                </a:highlight>
                <a:latin typeface="메이플스토리" panose="02000800000000000000" pitchFamily="2" charset="-127"/>
                <a:ea typeface="메이플스토리" panose="02000800000000000000" pitchFamily="2" charset="-127"/>
              </a:rPr>
              <a:t>진짜 플레이어의 위치</a:t>
            </a:r>
            <a:endParaRPr lang="en-US" altLang="ko-KR" sz="2000" dirty="0">
              <a:solidFill>
                <a:schemeClr val="bg1"/>
              </a:solidFill>
              <a:highlight>
                <a:srgbClr val="0000FF"/>
              </a:highligh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09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D3058-D0A3-E5AD-F413-6DC0F0AE9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E6F5E4-307D-19B5-085E-AE73B055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30" y="1249350"/>
            <a:ext cx="8956403" cy="50102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DCEC59-7C26-5A87-F117-074B2FF3D519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67BF0C-0580-3D1E-622F-CE373BCCF85C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1C3C0-136D-7BF8-5D6A-13C441697188}"/>
              </a:ext>
            </a:extLst>
          </p:cNvPr>
          <p:cNvSpPr txBox="1"/>
          <p:nvPr/>
        </p:nvSpPr>
        <p:spPr>
          <a:xfrm>
            <a:off x="98180" y="439097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핵심 메카닉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C19953-A81B-F299-B643-A4E9C250FDFD}"/>
              </a:ext>
            </a:extLst>
          </p:cNvPr>
          <p:cNvSpPr/>
          <p:nvPr/>
        </p:nvSpPr>
        <p:spPr>
          <a:xfrm>
            <a:off x="1541947" y="4739753"/>
            <a:ext cx="977461" cy="10094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9533BFD-C2AB-AC17-1094-F47F6BC20FB1}"/>
              </a:ext>
            </a:extLst>
          </p:cNvPr>
          <p:cNvSpPr/>
          <p:nvPr/>
        </p:nvSpPr>
        <p:spPr>
          <a:xfrm>
            <a:off x="6120822" y="4708836"/>
            <a:ext cx="977461" cy="1009405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F2908-13D2-72CD-DA5D-B86E735D70E9}"/>
              </a:ext>
            </a:extLst>
          </p:cNvPr>
          <p:cNvSpPr txBox="1"/>
          <p:nvPr/>
        </p:nvSpPr>
        <p:spPr>
          <a:xfrm>
            <a:off x="1359821" y="4285821"/>
            <a:ext cx="247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highlight>
                  <a:srgbClr val="FF0000"/>
                </a:highlight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가짜 플레이어의 위치</a:t>
            </a:r>
            <a:endParaRPr lang="en-US" altLang="ko-KR" sz="2000" dirty="0">
              <a:solidFill>
                <a:schemeClr val="bg1"/>
              </a:solidFill>
              <a:highlight>
                <a:srgbClr val="FF0000"/>
              </a:highligh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0B6597-73AB-CB2B-48F2-059D7C9C31D8}"/>
              </a:ext>
            </a:extLst>
          </p:cNvPr>
          <p:cNvSpPr txBox="1"/>
          <p:nvPr/>
        </p:nvSpPr>
        <p:spPr>
          <a:xfrm>
            <a:off x="5485353" y="4197605"/>
            <a:ext cx="247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highlight>
                  <a:srgbClr val="0000FF"/>
                </a:highlight>
                <a:latin typeface="메이플스토리" panose="02000800000000000000" pitchFamily="2" charset="-127"/>
                <a:ea typeface="메이플스토리" panose="02000800000000000000" pitchFamily="2" charset="-127"/>
              </a:rPr>
              <a:t>진짜 플레이어의 위치</a:t>
            </a:r>
            <a:endParaRPr lang="en-US" altLang="ko-KR" sz="2000" dirty="0">
              <a:solidFill>
                <a:schemeClr val="bg1"/>
              </a:solidFill>
              <a:highlight>
                <a:srgbClr val="0000FF"/>
              </a:highligh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73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8856-66F0-6367-9E12-AA4D0028B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9F13B9B-F57D-1A36-D06C-D814B4E801D9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49B25-0EED-9ADC-C167-DFC30DA3AE66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E2BA3-48C6-79D7-02D8-8DBF4F927D82}"/>
              </a:ext>
            </a:extLst>
          </p:cNvPr>
          <p:cNvSpPr txBox="1"/>
          <p:nvPr/>
        </p:nvSpPr>
        <p:spPr>
          <a:xfrm>
            <a:off x="98180" y="439097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핵심 메카닉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EC6816-6722-4464-2B81-BAE55601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457" y="1208538"/>
            <a:ext cx="7973994" cy="3570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CADE3-B9A1-2A84-AAC5-00664304D054}"/>
              </a:ext>
            </a:extLst>
          </p:cNvPr>
          <p:cNvSpPr txBox="1"/>
          <p:nvPr/>
        </p:nvSpPr>
        <p:spPr>
          <a:xfrm>
            <a:off x="1811586" y="4931484"/>
            <a:ext cx="8259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배경은 눈속임이며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실제 플레이어는 파란색 네모 박스로 </a:t>
            </a:r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파란색 박스만큼의 히트박스를 가지고 있습니다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플레이어는 처음 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Stage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시작할때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좌우로 살짝 씩 움직여 보며 자신의 진짜 위치를 추리 해야 합니다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947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256DB-9AB7-5308-DBBE-7EF71E0DE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5177972-418B-F300-D7BC-CBFE878CD041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5C9FAD-7729-DC04-B516-061317DB1242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4FA4B-1A2D-7900-0185-4A55FB3615C3}"/>
              </a:ext>
            </a:extLst>
          </p:cNvPr>
          <p:cNvSpPr txBox="1"/>
          <p:nvPr/>
        </p:nvSpPr>
        <p:spPr>
          <a:xfrm>
            <a:off x="98180" y="439097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핵심 메카닉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BFECC-D217-25AD-034A-E34FFCE02253}"/>
              </a:ext>
            </a:extLst>
          </p:cNvPr>
          <p:cNvSpPr txBox="1"/>
          <p:nvPr/>
        </p:nvSpPr>
        <p:spPr>
          <a:xfrm>
            <a:off x="1811586" y="4931484"/>
            <a:ext cx="8259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케릭터가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죽게되면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배경이 히트 박스에 맞게 줄어들며 </a:t>
            </a:r>
            <a:endParaRPr lang="en-US" altLang="ko-KR" sz="2000" b="1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위치에 대한 힌트를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주게 됩니다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7A81FB-867D-4C02-C1AC-5135856A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84" y="1114551"/>
            <a:ext cx="6569231" cy="36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4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16EF-9F2C-ED3E-185C-C1B6E9CA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B915BE6-A1F7-059C-BE44-716D018A217B}"/>
              </a:ext>
            </a:extLst>
          </p:cNvPr>
          <p:cNvSpPr/>
          <p:nvPr/>
        </p:nvSpPr>
        <p:spPr>
          <a:xfrm>
            <a:off x="1588" y="6882"/>
            <a:ext cx="12188825" cy="391403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038A0E-19D3-DF6A-EC0B-594379E734E3}"/>
              </a:ext>
            </a:extLst>
          </p:cNvPr>
          <p:cNvSpPr/>
          <p:nvPr/>
        </p:nvSpPr>
        <p:spPr>
          <a:xfrm>
            <a:off x="1588" y="6481823"/>
            <a:ext cx="12188825" cy="375284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25042-2AD5-BE29-8407-AFC492367B64}"/>
              </a:ext>
            </a:extLst>
          </p:cNvPr>
          <p:cNvSpPr txBox="1"/>
          <p:nvPr/>
        </p:nvSpPr>
        <p:spPr>
          <a:xfrm>
            <a:off x="98180" y="439097"/>
            <a:ext cx="484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튜토리얼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FF15A-7373-DBE0-758A-2F5FA34C4097}"/>
              </a:ext>
            </a:extLst>
          </p:cNvPr>
          <p:cNvSpPr txBox="1"/>
          <p:nvPr/>
        </p:nvSpPr>
        <p:spPr>
          <a:xfrm>
            <a:off x="2815621" y="4655907"/>
            <a:ext cx="5929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게임을 켜게 되면 플레이어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가시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출입문을 차례로 비추며 일반적인 </a:t>
            </a:r>
            <a:r>
              <a:rPr lang="ko-KR" altLang="en-US" sz="2000" b="1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플랫포머</a:t>
            </a:r>
            <a:r>
              <a:rPr lang="ko-KR" altLang="en-US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게임임을 암시합니다</a:t>
            </a:r>
            <a:r>
              <a:rPr lang="en-US" altLang="ko-KR" sz="2000" b="1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pPr algn="ctr"/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Press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화살표로 이동을 유도 하고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플레이어가 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R</a:t>
            </a:r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을 누르면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가시 바로 옆에 있던 진짜 플레이어가 죽게 되면서</a:t>
            </a:r>
            <a:endParaRPr lang="en-US" altLang="ko-KR" sz="2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/>
            <a:r>
              <a:rPr lang="ko-KR" altLang="en-US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 게임의 진짜 플레이어는 배경이라는 점을 알려줍니다</a:t>
            </a:r>
            <a:r>
              <a:rPr lang="en-US" altLang="ko-KR" sz="2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0404DC-4CD7-8C18-9C51-28109814A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36" y="1246515"/>
            <a:ext cx="5910501" cy="33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3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1541</Words>
  <Application>Microsoft Office PowerPoint</Application>
  <PresentationFormat>와이드스크린</PresentationFormat>
  <Paragraphs>205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맑은 고딕</vt:lpstr>
      <vt:lpstr>메이플스토리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HanJaeHee</cp:lastModifiedBy>
  <cp:revision>150</cp:revision>
  <dcterms:created xsi:type="dcterms:W3CDTF">2016-12-29T12:06:27Z</dcterms:created>
  <dcterms:modified xsi:type="dcterms:W3CDTF">2025-04-24T10:58:17Z</dcterms:modified>
</cp:coreProperties>
</file>